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710" r:id="rId5"/>
  </p:sldMasterIdLst>
  <p:notesMasterIdLst>
    <p:notesMasterId r:id="rId22"/>
  </p:notesMasterIdLst>
  <p:sldIdLst>
    <p:sldId id="261" r:id="rId6"/>
    <p:sldId id="274" r:id="rId7"/>
    <p:sldId id="276" r:id="rId8"/>
    <p:sldId id="275" r:id="rId9"/>
    <p:sldId id="265" r:id="rId10"/>
    <p:sldId id="277" r:id="rId11"/>
    <p:sldId id="264" r:id="rId12"/>
    <p:sldId id="256" r:id="rId13"/>
    <p:sldId id="269" r:id="rId14"/>
    <p:sldId id="272" r:id="rId15"/>
    <p:sldId id="257" r:id="rId16"/>
    <p:sldId id="258" r:id="rId17"/>
    <p:sldId id="270" r:id="rId18"/>
    <p:sldId id="271" r:id="rId19"/>
    <p:sldId id="279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49238-DC37-49F9-94A7-E7892BDAADB8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D7CC9-49EA-4A13-8EBD-401B21ACA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4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BF650-A9BB-4DFC-B2DA-A3BDBD2E15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4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র\নং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D7CC9-49EA-4A13-8EBD-401B21ACA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3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42E-623F-48A5-9F95-8DBD23AD715D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9DB-A827-4606-82D8-69D4C732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42E-623F-48A5-9F95-8DBD23AD715D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9DB-A827-4606-82D8-69D4C732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6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42E-623F-48A5-9F95-8DBD23AD715D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9DB-A827-4606-82D8-69D4C732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1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35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429490" y="42949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42949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7190510" y="44334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719051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18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30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15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76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37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1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4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42E-623F-48A5-9F95-8DBD23AD715D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9DB-A827-4606-82D8-69D4C732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40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93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48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429490" y="42949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42949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7190510" y="44334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719051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56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3/11/2015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14638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3/11/2015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6072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3/11/2015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0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3/11/2015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440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3/11/2015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994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3/11/2015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3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42E-623F-48A5-9F95-8DBD23AD715D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9DB-A827-4606-82D8-69D4C732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1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3/11/2015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0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3/11/2015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79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3/11/2015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6897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3/11/2015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4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3/11/2015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42E-623F-48A5-9F95-8DBD23AD7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9DB-A827-4606-82D8-69D4C732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3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42E-623F-48A5-9F95-8DBD23AD7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9DB-A827-4606-82D8-69D4C732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42E-623F-48A5-9F95-8DBD23AD7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9DB-A827-4606-82D8-69D4C732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42E-623F-48A5-9F95-8DBD23AD7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9DB-A827-4606-82D8-69D4C732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2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42E-623F-48A5-9F95-8DBD23AD7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9DB-A827-4606-82D8-69D4C732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2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42E-623F-48A5-9F95-8DBD23AD715D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9DB-A827-4606-82D8-69D4C732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5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42E-623F-48A5-9F95-8DBD23AD7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9DB-A827-4606-82D8-69D4C732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8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42E-623F-48A5-9F95-8DBD23AD7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9DB-A827-4606-82D8-69D4C732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5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42E-623F-48A5-9F95-8DBD23AD7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9DB-A827-4606-82D8-69D4C732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42E-623F-48A5-9F95-8DBD23AD7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9DB-A827-4606-82D8-69D4C732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2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42E-623F-48A5-9F95-8DBD23AD7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9DB-A827-4606-82D8-69D4C732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0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42E-623F-48A5-9F95-8DBD23AD7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9DB-A827-4606-82D8-69D4C732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4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3/11/2015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182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3/11/2015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97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3/11/2015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56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3/11/2015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32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42E-623F-48A5-9F95-8DBD23AD715D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9DB-A827-4606-82D8-69D4C732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6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3/11/2015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715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3/11/2015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3/11/2015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2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3/11/2015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8262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3/11/2015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9560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3/11/2015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7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3/11/2015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42E-623F-48A5-9F95-8DBD23AD715D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9DB-A827-4606-82D8-69D4C732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9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42E-623F-48A5-9F95-8DBD23AD715D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9DB-A827-4606-82D8-69D4C732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42E-623F-48A5-9F95-8DBD23AD715D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9DB-A827-4606-82D8-69D4C732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1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42E-623F-48A5-9F95-8DBD23AD715D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9DB-A827-4606-82D8-69D4C732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AC42E-623F-48A5-9F95-8DBD23AD715D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0C9DB-A827-4606-82D8-69D4C732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0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05C58-BD40-49A1-A36E-B596A2119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8691C-0985-4FA2-A970-DF51398D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2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3/11/2015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3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AC42E-623F-48A5-9F95-8DBD23AD7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0C9DB-A827-4606-82D8-69D4C732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3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3/11/2015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5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6468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Time Lapse Rose Blooming[1]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 bright="40000" contrast="20000"/>
          </a:blip>
          <a:stretch>
            <a:fillRect/>
          </a:stretch>
        </p:blipFill>
        <p:spPr>
          <a:xfrm>
            <a:off x="0" y="2646878"/>
            <a:ext cx="9144000" cy="443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3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228600"/>
            <a:ext cx="91440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ক্রয় জাবেদাঃ প্রতিষ্ঠানের সকল প্রকার বাকিতে ক্রয় সংক্রান্ত লেনদেন লিপিবদ্ধ করা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0" y="1295400"/>
            <a:ext cx="9144000" cy="1143000"/>
          </a:xfrm>
          <a:prstGeom prst="horizontalScroll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বিক্রয় জাবেদাঃ প্রতিষ্ঠানের সকল প্রকার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বাকিতে বিক্রয় সংক্রান্ত লেনদেন লিপিবদ্ধ করা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0" y="2408830"/>
            <a:ext cx="9144000" cy="1066800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ক্রয় ফেরত জাবেদাঃ বাকিতে ক্রয়কৃত পন্য ফেরত দেওয়া হলে লিন, ঢাকাপিবদ্ধ করা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9334" y="3461982"/>
            <a:ext cx="9144000" cy="914400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বিক্রয় ফেরত জাবেদাঃ বাকিতে বিক্রয়কৃত পন্য ফেরত পাওয়া হলে লিপিবদ্ধ করা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0" y="4425287"/>
            <a:ext cx="9144000" cy="990600"/>
          </a:xfrm>
          <a:prstGeom prst="horizontalScroll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নগদ প্রাপ্তি জাবেদাঃ যে সকল লেনদেন দ্বারা নগদ প্রাপ্তি ঘটে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 এখানে লিপিবদ্ধ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" y="5415887"/>
            <a:ext cx="88646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76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593740"/>
              </p:ext>
            </p:extLst>
          </p:nvPr>
        </p:nvGraphicFramePr>
        <p:xfrm>
          <a:off x="76200" y="1905000"/>
          <a:ext cx="9067800" cy="188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750"/>
                <a:gridCol w="2433450"/>
                <a:gridCol w="3022600"/>
              </a:tblGrid>
              <a:tr h="1889759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চালান নং-১৫০০</a:t>
                      </a: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ক্রেতার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নাম: রাহা স্টোরস</a:t>
                      </a:r>
                    </a:p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ঠিকানা: ২৩\২, কাঁঠাল বাগান, ঢাকা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সওদাগর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এজেন্সি</a:t>
                      </a:r>
                    </a:p>
                    <a:p>
                      <a:pPr algn="ctr"/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৫১\১,বাদামতলি</a:t>
                      </a:r>
                    </a:p>
                    <a:p>
                      <a:pPr algn="ctr"/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সদরঘাট, ঢাকা</a:t>
                      </a:r>
                      <a:endParaRPr lang="en-US" sz="18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32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চালান</a:t>
                      </a:r>
                      <a:endParaRPr lang="en-US" sz="1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তারিখ: ২মাচ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২০১৪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371600" y="3810000"/>
            <a:ext cx="2667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মালের বিবরণ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3810000"/>
            <a:ext cx="1651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দর( টাকা)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00" y="3810000"/>
            <a:ext cx="1651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পরিমান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1400" y="3810000"/>
            <a:ext cx="17526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পরিমান(টাকা)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400" y="3810000"/>
            <a:ext cx="132080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ক্র\ নং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400" y="4191000"/>
            <a:ext cx="132080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১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0" y="4191000"/>
            <a:ext cx="2667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নাজির শাইল চাল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71600" y="4572000"/>
            <a:ext cx="266700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বাদ:কারবারি বাট্রা(৫%)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4191000"/>
            <a:ext cx="1651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38600" y="4572000"/>
            <a:ext cx="1651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715000" y="4191000"/>
            <a:ext cx="1651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১,০০০কেজি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5000" y="4572000"/>
            <a:ext cx="1651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391400" y="4191000"/>
            <a:ext cx="17526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৪০,০০০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91400" y="4572000"/>
            <a:ext cx="17526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২,০০০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572000"/>
            <a:ext cx="137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885209"/>
              </p:ext>
            </p:extLst>
          </p:nvPr>
        </p:nvGraphicFramePr>
        <p:xfrm>
          <a:off x="0" y="5029200"/>
          <a:ext cx="9144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011"/>
                <a:gridCol w="2696966"/>
                <a:gridCol w="1695236"/>
                <a:gridCol w="1695236"/>
                <a:gridCol w="166955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৩৮,০০০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0" y="5638800"/>
            <a:ext cx="914400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কথায়: আটত্রিশ হাজার টাকা মাত্র।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400" y="6019800"/>
            <a:ext cx="911860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বিক্রয় শত‍: ২/১০, নীট ৩০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6400800"/>
            <a:ext cx="637540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বি:দ্র: ভুল-ত্রুটি সংশোধনযোগ্য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00800" y="6400800"/>
            <a:ext cx="274320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বিক্রেতার সাক্ষর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25400" y="699084"/>
            <a:ext cx="9144000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ক্রয় জাবেদা: চালানের উপর ভিক্তি করেই ক্রয় জাবেদা প্রস্তুত করা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8" grpId="0" animBg="1"/>
      <p:bldP spid="26" grpId="0" animBg="1"/>
      <p:bldP spid="27" grpId="0" animBg="1"/>
      <p:bldP spid="29" grpId="0" animBg="1"/>
      <p:bldP spid="32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01469"/>
            <a:ext cx="9144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রাহা ষ্টোরস এর ক্রয় জাবেদা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55003"/>
            <a:ext cx="11430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তারিখ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২০১১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447800"/>
            <a:ext cx="19812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ক্রেডিট হিসাব খাত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1447800"/>
            <a:ext cx="19812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1455003"/>
            <a:ext cx="11430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চালান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নম্বর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61100" y="1455003"/>
            <a:ext cx="6096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সূ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ত্র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70700" y="1455003"/>
            <a:ext cx="22733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ক্রয় হিসাব ডেবিট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পাওনাদার হিসাব ক্রে: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700" y="2281535"/>
            <a:ext cx="11303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মাচ ২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3000" y="2281535"/>
            <a:ext cx="198120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সওদাগর এজেন্সি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2738735"/>
            <a:ext cx="11303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মাচ ১০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30300" y="2738735"/>
            <a:ext cx="19812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নাগিস এজেন্সি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24200" y="2281535"/>
            <a:ext cx="19812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২/১০,নীট ৩০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24200" y="2738735"/>
            <a:ext cx="19812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৩/৫, নীট২০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92700" y="2281535"/>
            <a:ext cx="1143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১৫০০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05400" y="2738735"/>
            <a:ext cx="11303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১২৩০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23000" y="2286000"/>
            <a:ext cx="609600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8000" y="2281535"/>
            <a:ext cx="22733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৩৮,০০০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58000" y="2738735"/>
            <a:ext cx="2286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২৩,০০০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3200400"/>
            <a:ext cx="91440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৬১,০০০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700" y="3849469"/>
            <a:ext cx="90932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বিক্রয় জাবেদার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নমুনা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4503003"/>
            <a:ext cx="11303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তারিখ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২০১১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5329535"/>
            <a:ext cx="11303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মাচ ২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5786735"/>
            <a:ext cx="11303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মাচ ১২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43000" y="4503003"/>
            <a:ext cx="24384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ডেবিট হিসাব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খাত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81400" y="4503003"/>
            <a:ext cx="11430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চালান নম্বর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49800" y="4503003"/>
            <a:ext cx="8890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সূ  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ত্র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64200" y="4503003"/>
            <a:ext cx="34798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দেনাদার হিসাব ডেবিট   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বিক্রয় হিসাব ক্রেডিট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43000" y="5329535"/>
            <a:ext cx="24384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রজত আলি স্টোরস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43000" y="5786735"/>
            <a:ext cx="24384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রেহানা স্টোর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81400" y="5329535"/>
            <a:ext cx="1143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১৬৫০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81400" y="5786735"/>
            <a:ext cx="1143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১৬৫১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24400" y="5329535"/>
            <a:ext cx="889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4400" y="5791200"/>
            <a:ext cx="889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38800" y="5329535"/>
            <a:ext cx="34798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৩৮,০০০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638800" y="5786735"/>
            <a:ext cx="34798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৩২,০০০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2700" y="6248400"/>
            <a:ext cx="90932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৭০,০০০</a:t>
            </a:r>
          </a:p>
        </p:txBody>
      </p:sp>
    </p:spTree>
    <p:extLst>
      <p:ext uri="{BB962C8B-B14F-4D97-AF65-F5344CB8AC3E}">
        <p14:creationId xmlns:p14="http://schemas.microsoft.com/office/powerpoint/2010/main" val="290490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3648" y="76200"/>
            <a:ext cx="9130352" cy="11430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/>
          </a:p>
        </p:txBody>
      </p:sp>
      <p:sp>
        <p:nvSpPr>
          <p:cNvPr id="5" name="Rectangular Callout 4"/>
          <p:cNvSpPr/>
          <p:nvPr/>
        </p:nvSpPr>
        <p:spPr>
          <a:xfrm>
            <a:off x="13648" y="1264688"/>
            <a:ext cx="9130352" cy="1066800"/>
          </a:xfrm>
          <a:prstGeom prst="wedgeRectCallout">
            <a:avLst>
              <a:gd name="adj1" fmla="val -34585"/>
              <a:gd name="adj2" fmla="val 107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মি সামাদ ৫০,০০০ টাকা নিয়ে ব্যবসায় আরম্ভ করলেন । এখানে হিসাব কোন জাবেদার অংশ? </a:t>
            </a:r>
          </a:p>
        </p:txBody>
      </p:sp>
      <p:sp>
        <p:nvSpPr>
          <p:cNvPr id="11" name="Up Arrow Callout 10"/>
          <p:cNvSpPr/>
          <p:nvPr/>
        </p:nvSpPr>
        <p:spPr>
          <a:xfrm>
            <a:off x="0" y="2941088"/>
            <a:ext cx="2895600" cy="1307910"/>
          </a:xfrm>
          <a:prstGeom prst="upArrowCallout">
            <a:avLst>
              <a:gd name="adj1" fmla="val 25000"/>
              <a:gd name="adj2" fmla="val 6217"/>
              <a:gd name="adj3" fmla="val 25000"/>
              <a:gd name="adj4" fmla="val 64977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নগদ প্রাপ্তি । 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4267200" y="2895600"/>
            <a:ext cx="4267200" cy="2438400"/>
          </a:xfrm>
          <a:prstGeom prst="wedgeEllipseCallout">
            <a:avLst>
              <a:gd name="adj1" fmla="val -52176"/>
              <a:gd name="adj2" fmla="val 52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ধারে পন্য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ক্রয়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করা হলো ১০,০০০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টাকা। কোন জাবেদার অংশ?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ardrop 12"/>
          <p:cNvSpPr/>
          <p:nvPr/>
        </p:nvSpPr>
        <p:spPr>
          <a:xfrm>
            <a:off x="2133601" y="5410200"/>
            <a:ext cx="2057400" cy="1447800"/>
          </a:xfrm>
          <a:prstGeom prst="teardrop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 জাবেদা।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449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22" y="1005429"/>
            <a:ext cx="912807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বিশেষ জাবেদা কত প্রকার?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2133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676400"/>
            <a:ext cx="2133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1676400"/>
            <a:ext cx="2133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1676400"/>
            <a:ext cx="2743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6000"/>
            <a:ext cx="9144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২.কোনটিতে লেনদেন গুলো প্রথমে লিখা হয়? 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30025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নিচের কোন উক্তি গুলো সঠিক?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2920425"/>
            <a:ext cx="2743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চুড়ান্ত হিসাব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2920425"/>
            <a:ext cx="2133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খতিয়ান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199" y="2920425"/>
            <a:ext cx="213360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23" y="2920425"/>
            <a:ext cx="211767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জাবেদা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114800"/>
            <a:ext cx="4267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)জাবেদা খতিয়ানের সহকারী বই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4114800"/>
            <a:ext cx="4876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 প্রধান বই হচ্ছে খতিয়ান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724400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জাবেদা হিসাবের সাহায্যকারী বই।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334000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943600"/>
            <a:ext cx="2133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	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5943600"/>
            <a:ext cx="209590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5943600"/>
            <a:ext cx="2133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0" y="5943600"/>
            <a:ext cx="2743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67200" y="177429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0" y="2971800"/>
            <a:ext cx="457201" cy="496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00800" y="6019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1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9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286" y="914400"/>
            <a:ext cx="7696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6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20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চালান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ক্রয় জাবেদা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বিক্রয় জাবেদার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AsKb</a:t>
            </a:r>
            <a:r>
              <a:rPr lang="en-US" sz="44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Avb‡e</a:t>
            </a:r>
            <a:r>
              <a:rPr lang="en-US" sz="44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bn-BD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71527"/>
            <a:ext cx="8991600" cy="6786473"/>
            <a:chOff x="76200" y="42952"/>
            <a:chExt cx="8991600" cy="6786473"/>
          </a:xfrm>
        </p:grpSpPr>
        <p:sp>
          <p:nvSpPr>
            <p:cNvPr id="3" name="TextBox 2"/>
            <p:cNvSpPr txBox="1"/>
            <p:nvPr/>
          </p:nvSpPr>
          <p:spPr>
            <a:xfrm>
              <a:off x="1828800" y="42952"/>
              <a:ext cx="5105400" cy="18620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115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1905000"/>
              <a:ext cx="8991600" cy="4924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900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6400801"/>
            <a:ext cx="9372599" cy="609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-228600"/>
            <a:ext cx="9372599" cy="609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66064" y="3086100"/>
            <a:ext cx="67818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314699" y="3086100"/>
            <a:ext cx="67818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9441" y="533400"/>
            <a:ext cx="31165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017" y="4686300"/>
            <a:ext cx="7945583" cy="17865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Lef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>
              <a:ln w="11430">
                <a:solidFill>
                  <a:srgbClr val="CC3300"/>
                </a:solidFill>
              </a:ln>
              <a:solidFill>
                <a:srgbClr val="8D0D8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5323" y="2095498"/>
            <a:ext cx="3768077" cy="2171701"/>
          </a:xfrm>
          <a:prstGeom prst="roundRect">
            <a:avLst/>
          </a:prstGeom>
          <a:solidFill>
            <a:srgbClr val="B2EB4B"/>
          </a:solidFill>
          <a:ln>
            <a:solidFill>
              <a:srgbClr val="BF11BF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2383304"/>
            <a:ext cx="3390285" cy="24172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6000" b="1" dirty="0" err="1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gv</a:t>
            </a:r>
            <a:r>
              <a:rPr lang="en-US" sz="6000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6000" b="1" dirty="0" err="1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jyrdi</a:t>
            </a:r>
            <a:r>
              <a:rPr lang="en-US" sz="6000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ingvb</a:t>
            </a:r>
            <a:endParaRPr lang="bn-BD" sz="6000" b="1" dirty="0" smtClean="0">
              <a:ln w="1905"/>
              <a:solidFill>
                <a:srgbClr val="CC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cÖavb</a:t>
            </a:r>
            <a:r>
              <a:rPr lang="bn-BD" sz="4000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US" sz="4000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6000" b="1" dirty="0">
              <a:ln w="1905"/>
              <a:solidFill>
                <a:srgbClr val="CC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42523" y="2095499"/>
            <a:ext cx="3768077" cy="2171701"/>
          </a:xfrm>
          <a:prstGeom prst="roundRect">
            <a:avLst/>
          </a:prstGeom>
          <a:solidFill>
            <a:srgbClr val="B2EB4B"/>
          </a:solidFill>
          <a:ln>
            <a:solidFill>
              <a:srgbClr val="BF11BF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5400" y="2234125"/>
            <a:ext cx="3200400" cy="18944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bliqueTop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bn-BD" sz="7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dirty="0">
                <a:solidFill>
                  <a:schemeClr val="accent2">
                    <a:lumMod val="50000"/>
                  </a:schemeClr>
                </a:solidFill>
              </a:rPr>
              <a:t>বিষয়ঃ </a:t>
            </a:r>
            <a:r>
              <a:rPr lang="bn-BD" sz="9600" dirty="0" smtClean="0">
                <a:solidFill>
                  <a:schemeClr val="accent2">
                    <a:lumMod val="50000"/>
                  </a:schemeClr>
                </a:solidFill>
              </a:rPr>
              <a:t>হিসাববিজ্ঞান </a:t>
            </a:r>
            <a:endParaRPr lang="bn-BD" sz="9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bn-BD" sz="9600" dirty="0">
                <a:solidFill>
                  <a:schemeClr val="accent2">
                    <a:lumMod val="50000"/>
                  </a:schemeClr>
                </a:solidFill>
              </a:rPr>
              <a:t>শ্রেণিঃ নবম </a:t>
            </a:r>
          </a:p>
          <a:p>
            <a:pPr algn="ctr"/>
            <a:r>
              <a:rPr lang="bn-BD" sz="9600" dirty="0">
                <a:solidFill>
                  <a:schemeClr val="accent2">
                    <a:lumMod val="50000"/>
                  </a:schemeClr>
                </a:solidFill>
              </a:rPr>
              <a:t>অধ্যায়ঃ </a:t>
            </a:r>
            <a:r>
              <a:rPr lang="bn-BD" sz="9600" dirty="0" smtClean="0">
                <a:solidFill>
                  <a:schemeClr val="accent2">
                    <a:lumMod val="50000"/>
                  </a:schemeClr>
                </a:solidFill>
              </a:rPr>
              <a:t>ষষ্ঠ</a:t>
            </a:r>
            <a:endParaRPr lang="en-US" sz="9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3800" b="1" dirty="0" err="1" smtClean="0">
                <a:ln/>
                <a:solidFill>
                  <a:schemeClr val="accent2">
                    <a:lumMod val="50000"/>
                  </a:schemeClr>
                </a:solidFill>
                <a:latin typeface="SutonnyCMJ" pitchFamily="2" charset="0"/>
                <a:cs typeface="NikoshBAN" panose="02000000000000000000" pitchFamily="2" charset="0"/>
              </a:rPr>
              <a:t>cvV</a:t>
            </a:r>
            <a:r>
              <a:rPr lang="en-US" sz="13800" b="1" dirty="0" smtClean="0">
                <a:ln/>
                <a:solidFill>
                  <a:schemeClr val="accent2">
                    <a:lumMod val="50000"/>
                  </a:schemeClr>
                </a:solidFill>
                <a:latin typeface="SutonnyCMJ" pitchFamily="2" charset="0"/>
                <a:cs typeface="NikoshBAN" panose="02000000000000000000" pitchFamily="2" charset="0"/>
              </a:rPr>
              <a:t> t </a:t>
            </a:r>
            <a:r>
              <a:rPr lang="en-US" sz="13800" b="1" dirty="0" err="1" smtClean="0">
                <a:ln/>
                <a:solidFill>
                  <a:schemeClr val="accent2">
                    <a:lumMod val="50000"/>
                  </a:schemeClr>
                </a:solidFill>
                <a:latin typeface="SutonnyCMJ" pitchFamily="2" charset="0"/>
                <a:cs typeface="NikoshBAN" panose="02000000000000000000" pitchFamily="2" charset="0"/>
              </a:rPr>
              <a:t>Rv‡e`v</a:t>
            </a:r>
            <a:endParaRPr lang="bn-BD" sz="9600" b="1" dirty="0">
              <a:ln/>
              <a:solidFill>
                <a:schemeClr val="accent2">
                  <a:lumMod val="50000"/>
                </a:schemeClr>
              </a:solidFill>
              <a:latin typeface="SutonnyCMJ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7200" b="1" spc="50" dirty="0" smtClean="0">
                <a:ln w="11430"/>
                <a:solidFill>
                  <a:srgbClr val="ED7D31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spc="50" dirty="0">
              <a:ln w="11430"/>
              <a:solidFill>
                <a:srgbClr val="ED7D31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HomnaAdarshaSchool\Desktop\Images\00 pp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0999"/>
            <a:ext cx="1571772" cy="140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naAdarshaSchool\Desktop\Images\image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55" y="304800"/>
            <a:ext cx="151510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5323" y="4654933"/>
            <a:ext cx="80352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b="1" dirty="0" err="1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nvgbv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Av`k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D”P we`¨</a:t>
            </a:r>
            <a:r>
              <a:rPr lang="en-US" sz="5400" b="1" dirty="0" err="1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endParaRPr lang="en-US" sz="5400" b="1" dirty="0" smtClea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b="1" dirty="0" err="1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nvgbv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b="1" dirty="0" err="1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Kzwgjøv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3" grpId="0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67800" cy="18620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115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067800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শেষে শিক্ষার্থীরা________ </a:t>
            </a:r>
          </a:p>
          <a:p>
            <a:pPr marL="914400" indent="-914400">
              <a:buFontTx/>
              <a:buAutoNum type="arabicPeriod"/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জাবেদা কী বলতে পারবে।</a:t>
            </a:r>
          </a:p>
          <a:p>
            <a:pPr marL="914400" indent="-914400">
              <a:buFontTx/>
              <a:buAutoNum type="arabicPeriod"/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জাবেদা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 প্রকার ও কি কি বলতে পারবে।</a:t>
            </a:r>
          </a:p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৩.    জাবিদার শ্রেণিবিভাগ  করতে পারবে । </a:t>
            </a:r>
          </a:p>
          <a:p>
            <a:endParaRPr lang="bn-BD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95400"/>
            <a:ext cx="7696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পূর্বজ্ঞান যাচাই </a:t>
            </a:r>
            <a:endParaRPr lang="en-US" sz="60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u="sng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লেনদেনের কয়টি পক্ষ থাকে ?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লেনদেন সর্বপ্রথম কোথায় লেখা হয়?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jb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‡`b</a:t>
            </a:r>
            <a:r>
              <a:rPr lang="en-US" sz="4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WweU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†µ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wWU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we‡kølY‡K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1500" indent="-571500">
              <a:buFont typeface="Wingdings" pitchFamily="2" charset="2"/>
              <a:buChar char="v"/>
            </a:pP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9602"/>
            <a:ext cx="4343400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</a:rPr>
              <a:t>আজকের পাঠ</a:t>
            </a:r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9144000" cy="377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</a:rPr>
              <a:t>জাবেদা</a:t>
            </a:r>
            <a:r>
              <a:rPr lang="bn-BD" sz="23900" dirty="0" smtClean="0">
                <a:solidFill>
                  <a:schemeClr val="tx1"/>
                </a:solidFill>
              </a:rPr>
              <a:t>  </a:t>
            </a:r>
            <a:endParaRPr lang="bn-BD" sz="23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1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9600"/>
            <a:ext cx="9144000" cy="236988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জাবেদা কি?</a:t>
            </a:r>
          </a:p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342900" indent="-342900">
              <a:buFontTx/>
              <a:buAutoNum type="arabicPeriod"/>
            </a:pPr>
            <a:endParaRPr lang="bn-BD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66871"/>
            <a:ext cx="9144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9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48200"/>
            <a:ext cx="9144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prstClr val="black"/>
                </a:solidFill>
              </a:rPr>
              <a:t> লেনদেনের ডেবিট ক্রেডিট বিশ্লেষান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0" y="1066800"/>
            <a:ext cx="9124602" cy="464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আথিক ও অনাথিক ঘটনা চিহ্নিতকরণের পর,আথিক লেনদেনগুলো হিসাবের বইতে ডেবিট ও ক্রেডিট পক্ষ চিহ্নিতপূবক লিপিবদ্ধ করা প্রয়োজন। আর এগুলো যে বইতে লিপিবদ্ধ করা হয় তাকে জাবেদা বই 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9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0" y="3124200"/>
            <a:ext cx="2286000" cy="147523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জাবেদা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209800" y="2258568"/>
            <a:ext cx="2209800" cy="1170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বিশেষ জাবেদা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286000" y="4925568"/>
            <a:ext cx="2276301" cy="139903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প্রকত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জাবেদা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Bent Arrow 21"/>
          <p:cNvSpPr/>
          <p:nvPr/>
        </p:nvSpPr>
        <p:spPr>
          <a:xfrm>
            <a:off x="1395984" y="2590800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flipV="1">
            <a:off x="1295400" y="4249003"/>
            <a:ext cx="914400" cy="1600200"/>
          </a:xfrm>
          <a:prstGeom prst="ben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5865125" y="798963"/>
            <a:ext cx="3126475" cy="457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ক্রয় জাবেদা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5865125" y="1445514"/>
            <a:ext cx="3126475" cy="533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বিক্রয় জাবেদা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5994023" y="2095932"/>
            <a:ext cx="2997577" cy="457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ক্রয় ফেরত জাবেদা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6007351" y="2674393"/>
            <a:ext cx="2984249" cy="457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বিক্রয় ফেরত জাবেদা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Snip Diagonal Corner Rectangle 23"/>
          <p:cNvSpPr/>
          <p:nvPr/>
        </p:nvSpPr>
        <p:spPr>
          <a:xfrm>
            <a:off x="6024731" y="3230880"/>
            <a:ext cx="2966870" cy="457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নগদ প্রাপ্তি জাবেদা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Snip Diagonal Corner Rectangle 24"/>
          <p:cNvSpPr/>
          <p:nvPr/>
        </p:nvSpPr>
        <p:spPr>
          <a:xfrm>
            <a:off x="5970140" y="3791803"/>
            <a:ext cx="3021462" cy="457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নগদ প্রদান জাবেদা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ine Callout 1 2"/>
          <p:cNvSpPr/>
          <p:nvPr/>
        </p:nvSpPr>
        <p:spPr>
          <a:xfrm>
            <a:off x="4800600" y="886536"/>
            <a:ext cx="914400" cy="228600"/>
          </a:xfrm>
          <a:prstGeom prst="borderCallout1">
            <a:avLst>
              <a:gd name="adj1" fmla="val 18750"/>
              <a:gd name="adj2" fmla="val -8333"/>
              <a:gd name="adj3" fmla="val 405227"/>
              <a:gd name="adj4" fmla="val -696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ine Callout 1 3"/>
          <p:cNvSpPr/>
          <p:nvPr/>
        </p:nvSpPr>
        <p:spPr>
          <a:xfrm>
            <a:off x="4863152" y="1597152"/>
            <a:ext cx="914400" cy="230124"/>
          </a:xfrm>
          <a:prstGeom prst="borderCallout1">
            <a:avLst>
              <a:gd name="adj1" fmla="val 18750"/>
              <a:gd name="adj2" fmla="val -8333"/>
              <a:gd name="adj3" fmla="val 242507"/>
              <a:gd name="adj4" fmla="val -52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Callout 1 5"/>
          <p:cNvSpPr/>
          <p:nvPr/>
        </p:nvSpPr>
        <p:spPr>
          <a:xfrm>
            <a:off x="4863152" y="2210232"/>
            <a:ext cx="914400" cy="228600"/>
          </a:xfrm>
          <a:prstGeom prst="borderCallout1">
            <a:avLst>
              <a:gd name="adj1" fmla="val 18750"/>
              <a:gd name="adj2" fmla="val -8333"/>
              <a:gd name="adj3" fmla="val 39556"/>
              <a:gd name="adj4" fmla="val -51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Callout 1 6"/>
          <p:cNvSpPr/>
          <p:nvPr/>
        </p:nvSpPr>
        <p:spPr>
          <a:xfrm>
            <a:off x="4962987" y="2788693"/>
            <a:ext cx="914400" cy="228600"/>
          </a:xfrm>
          <a:prstGeom prst="borderCallout1">
            <a:avLst>
              <a:gd name="adj1" fmla="val 18750"/>
              <a:gd name="adj2" fmla="val -8333"/>
              <a:gd name="adj3" fmla="val -69318"/>
              <a:gd name="adj4" fmla="val -52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8"/>
          <p:cNvSpPr/>
          <p:nvPr/>
        </p:nvSpPr>
        <p:spPr>
          <a:xfrm>
            <a:off x="4955275" y="3377252"/>
            <a:ext cx="914400" cy="228600"/>
          </a:xfrm>
          <a:prstGeom prst="borderCallout1">
            <a:avLst>
              <a:gd name="adj1" fmla="val 18750"/>
              <a:gd name="adj2" fmla="val -8333"/>
              <a:gd name="adj3" fmla="val -192955"/>
              <a:gd name="adj4" fmla="val -5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Callout 1 9"/>
          <p:cNvSpPr/>
          <p:nvPr/>
        </p:nvSpPr>
        <p:spPr>
          <a:xfrm>
            <a:off x="4953000" y="3962400"/>
            <a:ext cx="914400" cy="201168"/>
          </a:xfrm>
          <a:prstGeom prst="borderCallout1">
            <a:avLst>
              <a:gd name="adj1" fmla="val 18750"/>
              <a:gd name="adj2" fmla="val -8333"/>
              <a:gd name="adj3" fmla="val -432955"/>
              <a:gd name="adj4" fmla="val -63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orizontal Scroll 10"/>
          <p:cNvSpPr/>
          <p:nvPr/>
        </p:nvSpPr>
        <p:spPr>
          <a:xfrm>
            <a:off x="6134100" y="4439139"/>
            <a:ext cx="2857500" cy="486429"/>
          </a:xfrm>
          <a:prstGeom prst="horizontalScroll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সংশোধনী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6102255" y="5049103"/>
            <a:ext cx="2889345" cy="395751"/>
          </a:xfrm>
          <a:prstGeom prst="horizontalScroll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সমন্বয়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Horizontal Scroll 28"/>
          <p:cNvSpPr/>
          <p:nvPr/>
        </p:nvSpPr>
        <p:spPr>
          <a:xfrm>
            <a:off x="6153498" y="5506303"/>
            <a:ext cx="2685702" cy="513497"/>
          </a:xfrm>
          <a:prstGeom prst="horizontalScroll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সমাপনি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0" name="Horizontal Scroll 29"/>
          <p:cNvSpPr/>
          <p:nvPr/>
        </p:nvSpPr>
        <p:spPr>
          <a:xfrm>
            <a:off x="6097706" y="6138256"/>
            <a:ext cx="2741494" cy="493222"/>
          </a:xfrm>
          <a:prstGeom prst="horizontalScroll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প্রারম্ভিক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Line Callout 1 30"/>
          <p:cNvSpPr/>
          <p:nvPr/>
        </p:nvSpPr>
        <p:spPr>
          <a:xfrm>
            <a:off x="4578575" y="4607842"/>
            <a:ext cx="1198977" cy="186690"/>
          </a:xfrm>
          <a:prstGeom prst="borderCallout1">
            <a:avLst>
              <a:gd name="adj1" fmla="val 18750"/>
              <a:gd name="adj2" fmla="val -8333"/>
              <a:gd name="adj3" fmla="val 196416"/>
              <a:gd name="adj4" fmla="val -44025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ine Callout 1 31"/>
          <p:cNvSpPr/>
          <p:nvPr/>
        </p:nvSpPr>
        <p:spPr>
          <a:xfrm>
            <a:off x="4652909" y="5181600"/>
            <a:ext cx="1171114" cy="167151"/>
          </a:xfrm>
          <a:prstGeom prst="borderCallout1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ine Callout 1 32"/>
          <p:cNvSpPr/>
          <p:nvPr/>
        </p:nvSpPr>
        <p:spPr>
          <a:xfrm>
            <a:off x="4710752" y="5694911"/>
            <a:ext cx="1154373" cy="172489"/>
          </a:xfrm>
          <a:prstGeom prst="borderCallout1">
            <a:avLst>
              <a:gd name="adj1" fmla="val 18750"/>
              <a:gd name="adj2" fmla="val -8333"/>
              <a:gd name="adj3" fmla="val -12801"/>
              <a:gd name="adj4" fmla="val -45923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Line Callout 1 33"/>
          <p:cNvSpPr/>
          <p:nvPr/>
        </p:nvSpPr>
        <p:spPr>
          <a:xfrm>
            <a:off x="4652909" y="6212378"/>
            <a:ext cx="1171114" cy="172489"/>
          </a:xfrm>
          <a:prstGeom prst="borderCallout1">
            <a:avLst>
              <a:gd name="adj1" fmla="val 18750"/>
              <a:gd name="adj2" fmla="val -8333"/>
              <a:gd name="adj3" fmla="val -123644"/>
              <a:gd name="adj4" fmla="val -51615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  <p:bldP spid="2" grpId="0" animBg="1"/>
      <p:bldP spid="13" grpId="0" animBg="1"/>
      <p:bldP spid="14" grpId="0" animBg="1"/>
      <p:bldP spid="15" grpId="0" animBg="1"/>
      <p:bldP spid="24" grpId="0" animBg="1"/>
      <p:bldP spid="25" grpId="0" animBg="1"/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 flipH="1">
            <a:off x="4953000" y="3999397"/>
            <a:ext cx="33528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বিশেষ জাবেদা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4953000" y="5410200"/>
            <a:ext cx="3352800" cy="1399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প্রকৃত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জাবেদা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Magnetic Disk 2"/>
          <p:cNvSpPr/>
          <p:nvPr/>
        </p:nvSpPr>
        <p:spPr>
          <a:xfrm>
            <a:off x="2354943" y="1789597"/>
            <a:ext cx="4419600" cy="2209800"/>
          </a:xfrm>
          <a:prstGeom prst="flowChartMagneticDisk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dirty="0"/>
          </a:p>
        </p:txBody>
      </p:sp>
      <p:sp>
        <p:nvSpPr>
          <p:cNvPr id="2" name="Horizontal Scroll 1"/>
          <p:cNvSpPr/>
          <p:nvPr/>
        </p:nvSpPr>
        <p:spPr>
          <a:xfrm>
            <a:off x="2133600" y="0"/>
            <a:ext cx="50292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609600" y="1066800"/>
            <a:ext cx="7696200" cy="612648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জাবেদা প্রধানত কত প্রকার ও কি কি?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0" y="4724400"/>
            <a:ext cx="5638800" cy="13091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জাবেদা প্রধানত দুই প্রকার।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2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2" grpId="0" animBg="1"/>
      <p:bldP spid="5" grpId="0" animBg="1"/>
      <p:bldP spid="9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555</Words>
  <Application>Microsoft Office PowerPoint</Application>
  <PresentationFormat>On-screen Show (4:3)</PresentationFormat>
  <Paragraphs>156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Office Theme</vt:lpstr>
      <vt:lpstr>1_Office Theme</vt:lpstr>
      <vt:lpstr>Equity</vt:lpstr>
      <vt:lpstr>2_Office Theme</vt:lpstr>
      <vt:lpstr>1_Equity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ismail - [2010]</cp:lastModifiedBy>
  <cp:revision>108</cp:revision>
  <dcterms:created xsi:type="dcterms:W3CDTF">2014-06-08T04:44:13Z</dcterms:created>
  <dcterms:modified xsi:type="dcterms:W3CDTF">2015-03-11T16:19:11Z</dcterms:modified>
</cp:coreProperties>
</file>